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645" r:id="rId2"/>
    <p:sldId id="646" r:id="rId3"/>
    <p:sldId id="647" r:id="rId4"/>
    <p:sldId id="648" r:id="rId5"/>
    <p:sldId id="649" r:id="rId6"/>
    <p:sldId id="650" r:id="rId7"/>
    <p:sldId id="651" r:id="rId8"/>
    <p:sldId id="652" r:id="rId9"/>
    <p:sldId id="653" r:id="rId10"/>
    <p:sldId id="654" r:id="rId11"/>
    <p:sldId id="655" r:id="rId12"/>
    <p:sldId id="656" r:id="rId13"/>
    <p:sldId id="657" r:id="rId14"/>
    <p:sldId id="658" r:id="rId15"/>
    <p:sldId id="659" r:id="rId16"/>
    <p:sldId id="660" r:id="rId1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4" autoAdjust="0"/>
    <p:restoredTop sz="91452" autoAdjust="0"/>
  </p:normalViewPr>
  <p:slideViewPr>
    <p:cSldViewPr>
      <p:cViewPr>
        <p:scale>
          <a:sx n="86" d="100"/>
          <a:sy n="86" d="100"/>
        </p:scale>
        <p:origin x="760" y="1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2016. 6. 13.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26FBB-552D-4DD0-AB0D-D64CE9B1065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504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Monday, June 13,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2016. 6. 13.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2016. 6. 13.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2016. 6. 13.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2016. 6. 13.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2016. 6. 13.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2016. 6. 13.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2016. 6. 13.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2016. 6. 13.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2016. 6. 13.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gif"/><Relationship Id="rId3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/>
              <a:t>Terminologies</a:t>
            </a:r>
            <a:endParaRPr lang="en-US" altLang="ko-KR" sz="4800" dirty="0" smtClean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(Neural) Network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442794"/>
            <a:ext cx="3542494" cy="24263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497" y="2443301"/>
            <a:ext cx="4945501" cy="242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4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오른쪽 화살표[R] 33"/>
          <p:cNvSpPr/>
          <p:nvPr/>
        </p:nvSpPr>
        <p:spPr>
          <a:xfrm>
            <a:off x="35496" y="2831841"/>
            <a:ext cx="9108504" cy="1770382"/>
          </a:xfrm>
          <a:prstGeom prst="rightArrow">
            <a:avLst>
              <a:gd name="adj1" fmla="val 50000"/>
              <a:gd name="adj2" fmla="val 55534"/>
            </a:avLst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Artificial Neural Network</a:t>
            </a:r>
            <a:endParaRPr kumimoji="1" lang="ko-KR" altLang="en-US" dirty="0"/>
          </a:p>
        </p:txBody>
      </p:sp>
      <p:grpSp>
        <p:nvGrpSpPr>
          <p:cNvPr id="35" name="그룹 34"/>
          <p:cNvGrpSpPr/>
          <p:nvPr/>
        </p:nvGrpSpPr>
        <p:grpSpPr>
          <a:xfrm>
            <a:off x="503789" y="1412776"/>
            <a:ext cx="792088" cy="4680520"/>
            <a:chOff x="503789" y="1412776"/>
            <a:chExt cx="792088" cy="4680520"/>
          </a:xfrm>
        </p:grpSpPr>
        <p:sp>
          <p:nvSpPr>
            <p:cNvPr id="3" name="직사각형 2"/>
            <p:cNvSpPr/>
            <p:nvPr/>
          </p:nvSpPr>
          <p:spPr>
            <a:xfrm>
              <a:off x="503789" y="1412776"/>
              <a:ext cx="792088" cy="4680520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4" name="타원 3"/>
            <p:cNvSpPr/>
            <p:nvPr/>
          </p:nvSpPr>
          <p:spPr>
            <a:xfrm>
              <a:off x="611801" y="155679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611801" y="227687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611801" y="299695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1835696" y="1846040"/>
            <a:ext cx="792088" cy="3815207"/>
            <a:chOff x="1871941" y="1846040"/>
            <a:chExt cx="792088" cy="3815207"/>
          </a:xfrm>
        </p:grpSpPr>
        <p:sp>
          <p:nvSpPr>
            <p:cNvPr id="11" name="직사각형 10"/>
            <p:cNvSpPr/>
            <p:nvPr/>
          </p:nvSpPr>
          <p:spPr>
            <a:xfrm>
              <a:off x="1871941" y="1846040"/>
              <a:ext cx="792088" cy="3815207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1979953" y="199005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1979953" y="271013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1979953" y="343021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5496" y="6232248"/>
            <a:ext cx="2127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>
                <a:latin typeface="+mn-ea"/>
              </a:rPr>
              <a:t>Input Layer</a:t>
            </a:r>
            <a:endParaRPr kumimoji="1" lang="ko-KR" altLang="en-US" sz="2800" b="1" dirty="0" smtClean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95979" y="6232248"/>
            <a:ext cx="2433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>
                <a:latin typeface="+mn-ea"/>
              </a:rPr>
              <a:t>Output Layer</a:t>
            </a:r>
            <a:endParaRPr kumimoji="1" lang="ko-KR" altLang="en-US" sz="2800" b="1" dirty="0" smtClean="0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47864" y="6232248"/>
            <a:ext cx="2622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>
                <a:latin typeface="+mn-ea"/>
              </a:rPr>
              <a:t>Hidden Layers</a:t>
            </a:r>
            <a:endParaRPr kumimoji="1" lang="ko-KR" altLang="en-US" sz="2800" b="1" dirty="0" smtClean="0">
              <a:latin typeface="+mn-ea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3131840" y="2134071"/>
            <a:ext cx="792088" cy="3239146"/>
            <a:chOff x="3240093" y="2134071"/>
            <a:chExt cx="792088" cy="3239146"/>
          </a:xfrm>
        </p:grpSpPr>
        <p:sp>
          <p:nvSpPr>
            <p:cNvPr id="16" name="직사각형 15"/>
            <p:cNvSpPr/>
            <p:nvPr/>
          </p:nvSpPr>
          <p:spPr>
            <a:xfrm>
              <a:off x="3240093" y="2134071"/>
              <a:ext cx="792088" cy="3239146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3348105" y="227048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3348105" y="299056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3348105" y="371064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499992" y="2134071"/>
            <a:ext cx="792088" cy="3239146"/>
            <a:chOff x="4608245" y="2134071"/>
            <a:chExt cx="792088" cy="3239146"/>
          </a:xfrm>
        </p:grpSpPr>
        <p:sp>
          <p:nvSpPr>
            <p:cNvPr id="17" name="직사각형 16"/>
            <p:cNvSpPr/>
            <p:nvPr/>
          </p:nvSpPr>
          <p:spPr>
            <a:xfrm>
              <a:off x="4608245" y="2134071"/>
              <a:ext cx="792088" cy="3239146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4716257" y="228224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4716257" y="300232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4716257" y="372240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5796136" y="2132856"/>
            <a:ext cx="792088" cy="3239146"/>
            <a:chOff x="5976397" y="2132856"/>
            <a:chExt cx="792088" cy="3239146"/>
          </a:xfrm>
        </p:grpSpPr>
        <p:sp>
          <p:nvSpPr>
            <p:cNvPr id="18" name="직사각형 17"/>
            <p:cNvSpPr/>
            <p:nvPr/>
          </p:nvSpPr>
          <p:spPr>
            <a:xfrm>
              <a:off x="5976397" y="2132856"/>
              <a:ext cx="792088" cy="3239146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6098627" y="2255776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6098627" y="2975856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6098627" y="3695936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7092280" y="2566121"/>
            <a:ext cx="792088" cy="2372616"/>
            <a:chOff x="7353475" y="2566121"/>
            <a:chExt cx="792088" cy="2372616"/>
          </a:xfrm>
        </p:grpSpPr>
        <p:sp>
          <p:nvSpPr>
            <p:cNvPr id="19" name="직사각형 18"/>
            <p:cNvSpPr/>
            <p:nvPr/>
          </p:nvSpPr>
          <p:spPr>
            <a:xfrm>
              <a:off x="7353475" y="2566121"/>
              <a:ext cx="792088" cy="2372616"/>
            </a:xfrm>
            <a:prstGeom prst="rect">
              <a:avLst/>
            </a:prstGeom>
            <a:solidFill>
              <a:srgbClr val="7030A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7461487" y="274431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7461487" y="346439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7461487" y="418447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983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5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Multi-Layer Perceptron</a:t>
            </a:r>
            <a:endParaRPr kumimoji="1"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780" y="1772816"/>
            <a:ext cx="6626440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0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Activation Function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628800"/>
            <a:ext cx="5904656" cy="442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50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Epoch / Batch size / Iteration</a:t>
            </a:r>
            <a:endParaRPr kumimoji="1"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772816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One </a:t>
            </a:r>
            <a:r>
              <a:rPr kumimoji="1" lang="en-US" altLang="ko-KR" sz="2800" b="1" dirty="0" smtClean="0">
                <a:latin typeface="+mn-ea"/>
              </a:rPr>
              <a:t>epoch</a:t>
            </a:r>
            <a:r>
              <a:rPr kumimoji="1" lang="en-US" altLang="ko-KR" sz="2800" dirty="0" smtClean="0">
                <a:latin typeface="+mn-ea"/>
              </a:rPr>
              <a:t>: one forward and backward pass of </a:t>
            </a:r>
            <a:r>
              <a:rPr kumimoji="1" lang="en-US" altLang="ko-KR" sz="2800" b="1" dirty="0" smtClean="0">
                <a:solidFill>
                  <a:srgbClr val="0000FF"/>
                </a:solidFill>
                <a:latin typeface="+mn-ea"/>
              </a:rPr>
              <a:t>all</a:t>
            </a:r>
            <a:r>
              <a:rPr kumimoji="1" lang="en-US" altLang="ko-KR" sz="2800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kumimoji="1" lang="en-US" altLang="ko-KR" sz="2800" b="1" dirty="0" smtClean="0">
                <a:solidFill>
                  <a:srgbClr val="0000FF"/>
                </a:solidFill>
                <a:latin typeface="+mn-ea"/>
              </a:rPr>
              <a:t>training data</a:t>
            </a:r>
            <a:endParaRPr kumimoji="1" lang="ko-KR" altLang="en-US" sz="2800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9330" y="2852936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 smtClean="0">
                <a:latin typeface="+mn-ea"/>
              </a:rPr>
              <a:t>Batch size</a:t>
            </a:r>
            <a:r>
              <a:rPr kumimoji="1" lang="en-US" altLang="ko-KR" sz="2800" dirty="0" smtClean="0">
                <a:latin typeface="+mn-ea"/>
              </a:rPr>
              <a:t>: the number of training examples in </a:t>
            </a:r>
            <a:r>
              <a:rPr kumimoji="1" lang="en-US" altLang="ko-KR" sz="2800" b="1" dirty="0" smtClean="0">
                <a:solidFill>
                  <a:srgbClr val="0000FF"/>
                </a:solidFill>
                <a:latin typeface="+mn-ea"/>
              </a:rPr>
              <a:t>one forward and backward pass</a:t>
            </a:r>
            <a:endParaRPr kumimoji="1" lang="ko-KR" altLang="en-US" sz="2800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3933056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One </a:t>
            </a:r>
            <a:r>
              <a:rPr kumimoji="1" lang="en-US" altLang="ko-KR" sz="2800" b="1" dirty="0" smtClean="0">
                <a:latin typeface="+mn-ea"/>
              </a:rPr>
              <a:t>iteration</a:t>
            </a:r>
            <a:r>
              <a:rPr kumimoji="1" lang="en-US" altLang="ko-KR" sz="2800" dirty="0" smtClean="0">
                <a:latin typeface="+mn-ea"/>
              </a:rPr>
              <a:t>: number of passes</a:t>
            </a:r>
            <a:endParaRPr kumimoji="1" lang="ko-KR" altLang="en-US" sz="2800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4869160"/>
            <a:ext cx="8229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If we have 55,000 training data, and the batch size is 1,000. Then, we need 55 iterations to complete 1 epoch. </a:t>
            </a:r>
            <a:endParaRPr kumimoji="1" lang="ko-KR" altLang="en-US" sz="2800" b="1" dirty="0" smtClean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8461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Cost function</a:t>
            </a:r>
            <a:endParaRPr kumimoji="1"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0223" y="1811759"/>
            <a:ext cx="8063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This is just a function that we want to minimize.</a:t>
            </a:r>
            <a:endParaRPr kumimoji="1" lang="ko-KR" altLang="en-US" sz="2800" dirty="0" smtClean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0223" y="2819871"/>
            <a:ext cx="80635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There is </a:t>
            </a:r>
            <a:r>
              <a:rPr kumimoji="1" lang="en-US" altLang="ko-KR" sz="2800" b="1" dirty="0" smtClean="0">
                <a:solidFill>
                  <a:srgbClr val="FF0000"/>
                </a:solidFill>
                <a:latin typeface="+mn-ea"/>
              </a:rPr>
              <a:t>no guarantee</a:t>
            </a:r>
            <a:r>
              <a:rPr kumimoji="1" lang="en-US" altLang="ko-KR" sz="2800" dirty="0" smtClean="0">
                <a:latin typeface="+mn-ea"/>
              </a:rPr>
              <a:t> that it will bring us to the best solution! </a:t>
            </a:r>
            <a:endParaRPr kumimoji="1" lang="ko-KR" altLang="en-US" sz="2800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0223" y="4273932"/>
            <a:ext cx="8063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It should be </a:t>
            </a:r>
            <a:r>
              <a:rPr kumimoji="1" lang="en-US" altLang="ko-KR" sz="2800" b="1" dirty="0" smtClean="0">
                <a:solidFill>
                  <a:srgbClr val="0000FF"/>
                </a:solidFill>
                <a:latin typeface="+mn-ea"/>
              </a:rPr>
              <a:t>differentiable</a:t>
            </a:r>
            <a:r>
              <a:rPr kumimoji="1" lang="en-US" altLang="ko-KR" sz="2800" dirty="0" smtClean="0">
                <a:latin typeface="+mn-ea"/>
              </a:rPr>
              <a:t>! </a:t>
            </a:r>
            <a:endParaRPr kumimoji="1" lang="ko-KR" altLang="en-US" sz="2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3115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MNIST </a:t>
            </a:r>
            <a:r>
              <a:rPr kumimoji="1" lang="en-US" altLang="ko-KR" sz="1800" dirty="0" smtClean="0"/>
              <a:t>(Mixed National Institute of Standards and Technology)</a:t>
            </a:r>
            <a:endParaRPr kumimoji="1" lang="ko-KR" altLang="en-US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326" y="1448898"/>
            <a:ext cx="6549348" cy="488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Terminologies are Important</a:t>
            </a:r>
            <a:endParaRPr kumimoji="1"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096" y="1689944"/>
            <a:ext cx="6379808" cy="461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47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Input Data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293300" cy="32449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250" y="1592474"/>
            <a:ext cx="4220644" cy="33798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055" y="2837932"/>
            <a:ext cx="3356548" cy="33565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6057" y="3208046"/>
            <a:ext cx="5486080" cy="329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6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Output / Class / Label</a:t>
            </a:r>
            <a:endParaRPr kumimoji="1"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900990"/>
            <a:ext cx="2448272" cy="16956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1900990"/>
            <a:ext cx="1695655" cy="16956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450" y="1900990"/>
            <a:ext cx="2548115" cy="16956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l="16458" r="26715"/>
          <a:stretch/>
        </p:blipFill>
        <p:spPr>
          <a:xfrm>
            <a:off x="7343800" y="1900990"/>
            <a:ext cx="1440160" cy="1695655"/>
          </a:xfrm>
          <a:prstGeom prst="rect">
            <a:avLst/>
          </a:prstGeom>
        </p:spPr>
      </p:pic>
      <p:sp>
        <p:nvSpPr>
          <p:cNvPr id="7" name="아래쪽 화살표[D] 6"/>
          <p:cNvSpPr/>
          <p:nvPr/>
        </p:nvSpPr>
        <p:spPr>
          <a:xfrm>
            <a:off x="1081436" y="4133238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8" name="아래쪽 화살표[D] 7"/>
          <p:cNvSpPr/>
          <p:nvPr/>
        </p:nvSpPr>
        <p:spPr>
          <a:xfrm>
            <a:off x="5463471" y="4133238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9" name="아래쪽 화살표[D] 8"/>
          <p:cNvSpPr/>
          <p:nvPr/>
        </p:nvSpPr>
        <p:spPr>
          <a:xfrm>
            <a:off x="3151575" y="4130297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0" name="아래쪽 화살표[D] 9"/>
          <p:cNvSpPr/>
          <p:nvPr/>
        </p:nvSpPr>
        <p:spPr>
          <a:xfrm>
            <a:off x="7739844" y="4130297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5779" y="4999596"/>
            <a:ext cx="16593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 smtClean="0">
                <a:latin typeface="+mn-ea"/>
              </a:rPr>
              <a:t>Cat</a:t>
            </a:r>
          </a:p>
          <a:p>
            <a:pPr algn="ctr"/>
            <a:r>
              <a:rPr kumimoji="1" lang="en-US" altLang="ko-KR" sz="3200" dirty="0" smtClean="0">
                <a:latin typeface="+mn-ea"/>
              </a:rPr>
              <a:t>[1 0 0 0]</a:t>
            </a:r>
            <a:endParaRPr kumimoji="1" lang="ko-KR" altLang="en-US" sz="3200" dirty="0" smtClean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79222" y="4999596"/>
            <a:ext cx="2192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 smtClean="0">
                <a:latin typeface="+mn-ea"/>
              </a:rPr>
              <a:t>Dog</a:t>
            </a:r>
            <a:endParaRPr kumimoji="1" lang="en-US" altLang="ko-KR" sz="3200" dirty="0">
              <a:latin typeface="+mn-ea"/>
            </a:endParaRPr>
          </a:p>
          <a:p>
            <a:pPr algn="ctr"/>
            <a:r>
              <a:rPr kumimoji="1" lang="en-US" altLang="ko-KR" sz="3200" dirty="0" smtClean="0">
                <a:latin typeface="+mn-ea"/>
              </a:rPr>
              <a:t>[0 1 0 0]</a:t>
            </a:r>
            <a:endParaRPr kumimoji="1" lang="ko-KR" altLang="en-US" sz="3200" dirty="0" smtClean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91118" y="5004465"/>
            <a:ext cx="2192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latin typeface="+mn-ea"/>
              </a:rPr>
              <a:t>Cow</a:t>
            </a:r>
          </a:p>
          <a:p>
            <a:pPr algn="ctr"/>
            <a:r>
              <a:rPr kumimoji="1" lang="en-US" altLang="ko-KR" sz="3200" dirty="0">
                <a:latin typeface="+mn-ea"/>
              </a:rPr>
              <a:t>[0 </a:t>
            </a:r>
            <a:r>
              <a:rPr kumimoji="1" lang="en-US" altLang="ko-KR" sz="3200" dirty="0" smtClean="0">
                <a:latin typeface="+mn-ea"/>
              </a:rPr>
              <a:t>0 1 </a:t>
            </a:r>
            <a:r>
              <a:rPr kumimoji="1" lang="en-US" altLang="ko-KR" sz="3200" dirty="0">
                <a:latin typeface="+mn-ea"/>
              </a:rPr>
              <a:t>0</a:t>
            </a:r>
            <a:r>
              <a:rPr kumimoji="1" lang="en-US" altLang="ko-KR" sz="3200" dirty="0" smtClean="0">
                <a:latin typeface="+mn-ea"/>
              </a:rPr>
              <a:t>]</a:t>
            </a:r>
            <a:endParaRPr kumimoji="1" lang="ko-KR" altLang="en-US" sz="3200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67491" y="4999596"/>
            <a:ext cx="2192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latin typeface="+mn-ea"/>
              </a:rPr>
              <a:t>Horse</a:t>
            </a:r>
          </a:p>
          <a:p>
            <a:pPr algn="ctr"/>
            <a:r>
              <a:rPr kumimoji="1" lang="en-US" altLang="ko-KR" sz="3200" dirty="0">
                <a:latin typeface="+mn-ea"/>
              </a:rPr>
              <a:t>[0 </a:t>
            </a:r>
            <a:r>
              <a:rPr kumimoji="1" lang="en-US" altLang="ko-KR" sz="3200" dirty="0" smtClean="0">
                <a:latin typeface="+mn-ea"/>
              </a:rPr>
              <a:t>0 </a:t>
            </a:r>
            <a:r>
              <a:rPr kumimoji="1" lang="en-US" altLang="ko-KR" sz="3200" dirty="0">
                <a:latin typeface="+mn-ea"/>
              </a:rPr>
              <a:t>0 1</a:t>
            </a:r>
            <a:r>
              <a:rPr kumimoji="1" lang="en-US" altLang="ko-KR" sz="3200" dirty="0" smtClean="0">
                <a:latin typeface="+mn-ea"/>
              </a:rPr>
              <a:t>]</a:t>
            </a:r>
            <a:endParaRPr kumimoji="1" lang="ko-KR" altLang="en-US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673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Training / Learning</a:t>
            </a:r>
            <a:endParaRPr kumimoji="1"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417638"/>
            <a:ext cx="6350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8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Dataset</a:t>
            </a:r>
            <a:endParaRPr kumimoji="1"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81434" y="4888608"/>
            <a:ext cx="2345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Training Data</a:t>
            </a:r>
            <a:endParaRPr kumimoji="1" lang="ko-KR" altLang="en-US" sz="2800" dirty="0" smtClean="0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81434" y="6074132"/>
            <a:ext cx="1688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Test Data</a:t>
            </a:r>
            <a:endParaRPr kumimoji="1" lang="ko-KR" altLang="en-US" sz="2800" dirty="0" smtClean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86200" y="5481370"/>
            <a:ext cx="2664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Validation Data</a:t>
            </a:r>
            <a:endParaRPr kumimoji="1" lang="ko-KR" altLang="en-US" sz="2800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93802" y="5481370"/>
            <a:ext cx="2992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(Cross-validation)</a:t>
            </a:r>
            <a:endParaRPr kumimoji="1" lang="ko-KR" altLang="en-US" sz="2800" dirty="0" smtClean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36" y="1412776"/>
            <a:ext cx="4200128" cy="31500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936" y="1412776"/>
            <a:ext cx="4200128" cy="315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7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Neuron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84" y="1556792"/>
            <a:ext cx="5188920" cy="22179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014" y="3908551"/>
            <a:ext cx="4621266" cy="26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8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79512" y="1273232"/>
            <a:ext cx="792088" cy="3239146"/>
          </a:xfrm>
          <a:prstGeom prst="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01742" y="1449906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chemeClr val="tx1"/>
                </a:solidFill>
              </a:rPr>
              <a:t>1</a:t>
            </a:r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01742" y="2216371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chemeClr val="tx1"/>
                </a:solidFill>
              </a:rPr>
              <a:t>2</a:t>
            </a:r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01742" y="2982836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chemeClr val="tx1"/>
                </a:solidFill>
              </a:rPr>
              <a:t>4</a:t>
            </a:r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87524" y="3749300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chemeClr val="tx1"/>
                </a:solidFill>
              </a:rPr>
              <a:t>0</a:t>
            </a:r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884368" y="2965584"/>
            <a:ext cx="792088" cy="2476068"/>
          </a:xfrm>
          <a:prstGeom prst="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006598" y="3142258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8006598" y="3908723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8006598" y="4675188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12204" y="1654771"/>
            <a:ext cx="792088" cy="2476068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331640" y="1273232"/>
            <a:ext cx="2292532" cy="3239146"/>
            <a:chOff x="1907704" y="1791622"/>
            <a:chExt cx="2292532" cy="3239146"/>
          </a:xfrm>
        </p:grpSpPr>
        <p:sp>
          <p:nvSpPr>
            <p:cNvPr id="21" name="사다리꼴[T] 20"/>
            <p:cNvSpPr/>
            <p:nvPr/>
          </p:nvSpPr>
          <p:spPr>
            <a:xfrm rot="5400000">
              <a:off x="1434397" y="2264929"/>
              <a:ext cx="3239146" cy="2292532"/>
            </a:xfrm>
            <a:prstGeom prst="trapezoid">
              <a:avLst>
                <a:gd name="adj" fmla="val 16454"/>
              </a:avLst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780497" y="3149585"/>
              <a:ext cx="5469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800" b="1" dirty="0" smtClean="0">
                  <a:latin typeface="+mn-ea"/>
                </a:rPr>
                <a:t>W</a:t>
              </a:r>
              <a:endParaRPr kumimoji="1" lang="ko-KR" altLang="en-US" sz="2800" b="1" dirty="0" smtClean="0">
                <a:latin typeface="+mn-ea"/>
              </a:endParaRPr>
            </a:p>
          </p:txBody>
        </p:sp>
      </p:grpSp>
      <p:sp>
        <p:nvSpPr>
          <p:cNvPr id="27" name="타원 26"/>
          <p:cNvSpPr/>
          <p:nvPr/>
        </p:nvSpPr>
        <p:spPr>
          <a:xfrm>
            <a:off x="4026890" y="1862094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026890" y="2628559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026890" y="3395024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912204" y="4337308"/>
            <a:ext cx="792088" cy="2476068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086015" y="5286516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latin typeface="+mn-ea"/>
              </a:rPr>
              <a:t>b</a:t>
            </a:r>
            <a:endParaRPr kumimoji="1" lang="ko-KR" altLang="en-US" sz="2800" b="1" dirty="0" smtClean="0"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868144" y="2969156"/>
            <a:ext cx="792088" cy="2476068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990374" y="3145830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5990374" y="3912295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990374" y="4678760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42" name="다이아몬드 41"/>
          <p:cNvSpPr/>
          <p:nvPr/>
        </p:nvSpPr>
        <p:spPr>
          <a:xfrm>
            <a:off x="4816788" y="3749300"/>
            <a:ext cx="885882" cy="881366"/>
          </a:xfrm>
          <a:prstGeom prst="diamond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000" dirty="0" smtClean="0">
                <a:solidFill>
                  <a:schemeClr val="tx1"/>
                </a:solidFill>
              </a:rPr>
              <a:t>+</a:t>
            </a:r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44" name="다이아몬드 43"/>
          <p:cNvSpPr/>
          <p:nvPr/>
        </p:nvSpPr>
        <p:spPr>
          <a:xfrm>
            <a:off x="6820129" y="3783503"/>
            <a:ext cx="885882" cy="881366"/>
          </a:xfrm>
          <a:prstGeom prst="diamond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tx1"/>
                </a:solidFill>
              </a:rPr>
              <a:t>ReLu</a:t>
            </a:r>
            <a:endParaRPr kumimoji="1" lang="ko-KR" altLang="en-US" sz="1050" dirty="0" err="1" smtClean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145" y="4581128"/>
            <a:ext cx="10935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>
                <a:solidFill>
                  <a:srgbClr val="FF0000"/>
                </a:solidFill>
                <a:latin typeface="+mn-ea"/>
              </a:rPr>
              <a:t>Input</a:t>
            </a:r>
            <a:endParaRPr kumimoji="1" lang="ko-KR" altLang="en-US" sz="28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763688" y="3140968"/>
            <a:ext cx="1412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smtClean="0">
                <a:solidFill>
                  <a:srgbClr val="FF0000"/>
                </a:solidFill>
                <a:latin typeface="+mn-ea"/>
              </a:rPr>
              <a:t>Weight</a:t>
            </a:r>
            <a:endParaRPr kumimoji="1" lang="ko-KR" altLang="en-US" sz="28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903608" y="5733256"/>
            <a:ext cx="872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>
                <a:solidFill>
                  <a:srgbClr val="FF0000"/>
                </a:solidFill>
                <a:latin typeface="+mn-ea"/>
              </a:rPr>
              <a:t>Bias</a:t>
            </a:r>
            <a:endParaRPr kumimoji="1" lang="ko-KR" altLang="en-US" sz="28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596336" y="5471646"/>
            <a:ext cx="1399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smtClean="0">
                <a:solidFill>
                  <a:srgbClr val="FF0000"/>
                </a:solidFill>
                <a:latin typeface="+mn-ea"/>
              </a:rPr>
              <a:t>Output</a:t>
            </a:r>
            <a:endParaRPr kumimoji="1" lang="ko-KR" altLang="en-US" sz="28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kumimoji="1" lang="en-US" altLang="ko-KR"/>
              <a:t>Basic Single Layer Network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12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2" grpId="0" animBg="1"/>
      <p:bldP spid="27" grpId="0" animBg="1"/>
      <p:bldP spid="28" grpId="0" animBg="1"/>
      <p:bldP spid="29" grpId="0" animBg="1"/>
      <p:bldP spid="30" grpId="0" animBg="1"/>
      <p:bldP spid="34" grpId="0"/>
      <p:bldP spid="36" grpId="0" animBg="1"/>
      <p:bldP spid="37" grpId="0" animBg="1"/>
      <p:bldP spid="38" grpId="0" animBg="1"/>
      <p:bldP spid="39" grpId="0" animBg="1"/>
      <p:bldP spid="42" grpId="0" animBg="1"/>
      <p:bldP spid="44" grpId="0" animBg="1"/>
      <p:bldP spid="45" grpId="0"/>
      <p:bldP spid="46" grpId="0"/>
      <p:bldP spid="47" grpId="0"/>
      <p:bldP spid="4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Basic Single Layer Network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38" y="1544482"/>
            <a:ext cx="4424892" cy="26766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713072" y="1616490"/>
                <a:ext cx="24593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000" dirty="0" smtClean="0">
                    <a:latin typeface="+mn-ea"/>
                  </a:rPr>
                  <a:t>Input: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ko-KR" sz="2000" b="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R" sz="2000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R" sz="2000" b="0" i="1" smtClean="0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sz="20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kumimoji="1" lang="en-US" altLang="ko-KR" sz="20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R" sz="2000" b="0" i="1" smtClean="0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sz="2000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kumimoji="1" lang="en-US" altLang="ko-KR" sz="2000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kumimoji="1" lang="ko-KR" altLang="en-US" sz="20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072" y="1616490"/>
                <a:ext cx="2459328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2475"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733215" y="2111779"/>
                <a:ext cx="2110899" cy="11608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000" dirty="0" smtClean="0">
                    <a:latin typeface="+mn-ea"/>
                  </a:rPr>
                  <a:t>W: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ko-KR" sz="2000" b="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R" sz="2000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R" sz="2000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ko-KR" sz="2000" i="1">
                                            <a:latin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0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3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ko-KR" sz="2000" i="1">
                                            <a:latin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R" sz="2000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ko-KR" sz="2000" i="1">
                                            <a:latin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ko-KR" sz="2000" i="1">
                                            <a:latin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R" sz="2000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ko-KR" sz="2000" i="1">
                                            <a:latin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0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1" lang="en-US" altLang="ko-KR" sz="2000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ko-KR" sz="2000" i="1">
                                            <a:latin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kumimoji="1" lang="ko-KR" altLang="en-US" sz="20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215" y="2111779"/>
                <a:ext cx="2110899" cy="1160895"/>
              </a:xfrm>
              <a:prstGeom prst="rect">
                <a:avLst/>
              </a:prstGeom>
              <a:blipFill rotWithShape="0">
                <a:blip r:embed="rId4"/>
                <a:stretch>
                  <a:fillRect l="-2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713072" y="3416690"/>
                <a:ext cx="190629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000" dirty="0" smtClean="0">
                    <a:latin typeface="+mn-ea"/>
                  </a:rPr>
                  <a:t>Bias: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ko-KR" sz="2000" b="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R" sz="2000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ko-KR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1" lang="en-US" altLang="ko-KR" sz="20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ko-KR" sz="2000" b="0" i="1" smtClean="0">
                                  <a:latin typeface="Cambria Math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ko-KR" altLang="en-US" sz="20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072" y="3416690"/>
                <a:ext cx="1906291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3195"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그룹 22"/>
          <p:cNvGrpSpPr/>
          <p:nvPr/>
        </p:nvGrpSpPr>
        <p:grpSpPr>
          <a:xfrm>
            <a:off x="1288375" y="4352794"/>
            <a:ext cx="552844" cy="1728192"/>
            <a:chOff x="899592" y="4221088"/>
            <a:chExt cx="792088" cy="2476068"/>
          </a:xfrm>
        </p:grpSpPr>
        <p:sp>
          <p:nvSpPr>
            <p:cNvPr id="8" name="직사각형 7"/>
            <p:cNvSpPr/>
            <p:nvPr/>
          </p:nvSpPr>
          <p:spPr>
            <a:xfrm>
              <a:off x="899592" y="4221088"/>
              <a:ext cx="792088" cy="2476068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014278" y="4428411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014278" y="5194876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014278" y="5961341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4239887" y="4352794"/>
            <a:ext cx="552844" cy="1728192"/>
            <a:chOff x="3923928" y="4221088"/>
            <a:chExt cx="792088" cy="2476068"/>
          </a:xfrm>
        </p:grpSpPr>
        <p:sp>
          <p:nvSpPr>
            <p:cNvPr id="15" name="직사각형 14"/>
            <p:cNvSpPr/>
            <p:nvPr/>
          </p:nvSpPr>
          <p:spPr>
            <a:xfrm>
              <a:off x="3923928" y="4221088"/>
              <a:ext cx="792088" cy="2476068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4046158" y="439776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4046158" y="516422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4046158" y="593069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7191399" y="4352794"/>
            <a:ext cx="552844" cy="1728192"/>
            <a:chOff x="6802616" y="4221088"/>
            <a:chExt cx="792088" cy="2476068"/>
          </a:xfrm>
        </p:grpSpPr>
        <p:sp>
          <p:nvSpPr>
            <p:cNvPr id="19" name="직사각형 18"/>
            <p:cNvSpPr/>
            <p:nvPr/>
          </p:nvSpPr>
          <p:spPr>
            <a:xfrm>
              <a:off x="6802616" y="4221088"/>
              <a:ext cx="792088" cy="2476068"/>
            </a:xfrm>
            <a:prstGeom prst="rect">
              <a:avLst/>
            </a:prstGeom>
            <a:solidFill>
              <a:srgbClr val="7030A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6924846" y="439776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6924846" y="516422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6924846" y="593069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22738" y="6178200"/>
                <a:ext cx="24126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ko-KR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sz="28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−8</m:t>
                                </m:r>
                              </m:e>
                              <m:e>
                                <m: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38" y="6178200"/>
                <a:ext cx="2412648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380517" y="6178200"/>
                <a:ext cx="21449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ko-KR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sz="28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−7</m:t>
                                </m:r>
                              </m:e>
                              <m:e>
                                <m: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17" y="6178200"/>
                <a:ext cx="2144946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6539645" y="6165625"/>
                <a:ext cx="187724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ko-KR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sz="28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645" y="6165625"/>
                <a:ext cx="1877245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680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6" grpId="0"/>
      <p:bldP spid="27" grpId="0"/>
      <p:bldP spid="28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32890</TotalTime>
  <Words>202</Words>
  <Application>Microsoft Macintosh PowerPoint</Application>
  <PresentationFormat>화면 슬라이드 쇼(4:3)</PresentationFormat>
  <Paragraphs>57</Paragraphs>
  <Slides>16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맑은 고딕</vt:lpstr>
      <vt:lpstr>휴먼둥근헤드라인</vt:lpstr>
      <vt:lpstr>Cambria Math</vt:lpstr>
      <vt:lpstr>Garamond</vt:lpstr>
      <vt:lpstr>Meiryo UI</vt:lpstr>
      <vt:lpstr>Arial</vt:lpstr>
      <vt:lpstr>Office 테마</vt:lpstr>
      <vt:lpstr>PowerPoint 프레젠테이션</vt:lpstr>
      <vt:lpstr>Terminologies are Important</vt:lpstr>
      <vt:lpstr>Input Data</vt:lpstr>
      <vt:lpstr>Output / Class / Label</vt:lpstr>
      <vt:lpstr>Training / Learning</vt:lpstr>
      <vt:lpstr>Dataset</vt:lpstr>
      <vt:lpstr>Neuron</vt:lpstr>
      <vt:lpstr>Basic Single Layer Network</vt:lpstr>
      <vt:lpstr>Basic Single Layer Network</vt:lpstr>
      <vt:lpstr>(Neural) Network</vt:lpstr>
      <vt:lpstr>Artificial Neural Network</vt:lpstr>
      <vt:lpstr>Multi-Layer Perceptron</vt:lpstr>
      <vt:lpstr>Activation Function</vt:lpstr>
      <vt:lpstr>Epoch / Batch size / Iteration</vt:lpstr>
      <vt:lpstr>Cost function</vt:lpstr>
      <vt:lpstr>MNIST (Mixed National Institute of Standards and Technology)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1111</cp:revision>
  <dcterms:created xsi:type="dcterms:W3CDTF">2010-03-17T18:05:41Z</dcterms:created>
  <dcterms:modified xsi:type="dcterms:W3CDTF">2016-06-13T02:18:41Z</dcterms:modified>
</cp:coreProperties>
</file>